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54"/>
  </p:notesMasterIdLst>
  <p:sldIdLst>
    <p:sldId id="256" r:id="rId3"/>
    <p:sldId id="257" r:id="rId4"/>
    <p:sldId id="259" r:id="rId5"/>
    <p:sldId id="419" r:id="rId6"/>
    <p:sldId id="420" r:id="rId7"/>
    <p:sldId id="404" r:id="rId8"/>
    <p:sldId id="374" r:id="rId9"/>
    <p:sldId id="263" r:id="rId10"/>
    <p:sldId id="264" r:id="rId11"/>
    <p:sldId id="311" r:id="rId12"/>
    <p:sldId id="267" r:id="rId13"/>
    <p:sldId id="405" r:id="rId14"/>
    <p:sldId id="406" r:id="rId15"/>
    <p:sldId id="407" r:id="rId16"/>
    <p:sldId id="408" r:id="rId17"/>
    <p:sldId id="271" r:id="rId18"/>
    <p:sldId id="409" r:id="rId19"/>
    <p:sldId id="273" r:id="rId20"/>
    <p:sldId id="274" r:id="rId21"/>
    <p:sldId id="275" r:id="rId22"/>
    <p:sldId id="276" r:id="rId23"/>
    <p:sldId id="277" r:id="rId24"/>
    <p:sldId id="410" r:id="rId25"/>
    <p:sldId id="411" r:id="rId26"/>
    <p:sldId id="285" r:id="rId27"/>
    <p:sldId id="286" r:id="rId28"/>
    <p:sldId id="287" r:id="rId29"/>
    <p:sldId id="288" r:id="rId30"/>
    <p:sldId id="412" r:id="rId31"/>
    <p:sldId id="290" r:id="rId32"/>
    <p:sldId id="291" r:id="rId33"/>
    <p:sldId id="292" r:id="rId34"/>
    <p:sldId id="293" r:id="rId35"/>
    <p:sldId id="414" r:id="rId36"/>
    <p:sldId id="415" r:id="rId37"/>
    <p:sldId id="416" r:id="rId38"/>
    <p:sldId id="417" r:id="rId39"/>
    <p:sldId id="413" r:id="rId40"/>
    <p:sldId id="295" r:id="rId41"/>
    <p:sldId id="296" r:id="rId42"/>
    <p:sldId id="418" r:id="rId43"/>
    <p:sldId id="297" r:id="rId44"/>
    <p:sldId id="422" r:id="rId45"/>
    <p:sldId id="421" r:id="rId46"/>
    <p:sldId id="278" r:id="rId47"/>
    <p:sldId id="281" r:id="rId48"/>
    <p:sldId id="282" r:id="rId49"/>
    <p:sldId id="283" r:id="rId50"/>
    <p:sldId id="345" r:id="rId51"/>
    <p:sldId id="289" r:id="rId52"/>
    <p:sldId id="337" r:id="rId53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9CF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32"/>
    <p:restoredTop sz="97146"/>
  </p:normalViewPr>
  <p:slideViewPr>
    <p:cSldViewPr snapToGrid="0">
      <p:cViewPr varScale="1">
        <p:scale>
          <a:sx n="208" d="100"/>
          <a:sy n="208" d="100"/>
        </p:scale>
        <p:origin x="304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038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15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65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176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c4a255350d4480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c4a255350d4480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c4a255350d4480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c4a255350d4480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76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bc73b5b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bc73b5b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cbd56067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9cbd56067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cbd56067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cbd56067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bc73b5b4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9bc73b5b4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c2a2e94b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9c2a2e94b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c2a2e94b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c2a2e94b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893088cf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9893088cf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893088cf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893088cf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cbd56067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cbd56067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cbd56067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cbd56067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893088cf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893088cf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9cbd56067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9cbd56067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cbd56067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cbd56067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cbd56067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cbd56067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cbd56067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9cbd56067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cbd56067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9cbd56067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892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9cbd560677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9cbd560677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cbd56067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9cbd56067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cbd56067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9cbd56067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581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22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gif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izdoom.cs.put.edu.pl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4" Type="http://schemas.openxmlformats.org/officeDocument/2006/relationships/hyperlink" Target="https://github.com/Farama-Foundation/ViZDo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linkedin.com/in/igor-stureiko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pysc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irint.ru/books/896221/" TargetMode="External"/><Relationship Id="rId2" Type="http://schemas.openxmlformats.org/officeDocument/2006/relationships/hyperlink" Target="https://github.com/oxwhirl/smacv2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products/machine-learning-agents" TargetMode="External"/><Relationship Id="rId7" Type="http://schemas.openxmlformats.org/officeDocument/2006/relationships/image" Target="../media/image6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gif"/><Relationship Id="rId5" Type="http://schemas.openxmlformats.org/officeDocument/2006/relationships/image" Target="../media/image60.png"/><Relationship Id="rId4" Type="http://schemas.openxmlformats.org/officeDocument/2006/relationships/hyperlink" Target="https://github.com/Unity-Technologies/ml-agent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ige.yang0110/ray-rllib-how-to-train-dreamerv3-on-vizdoom-and-atari-122c8bd1170b" TargetMode="External"/><Relationship Id="rId2" Type="http://schemas.openxmlformats.org/officeDocument/2006/relationships/hyperlink" Target="https://github.com/alex-petrenko/sample-factory/tree/master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BLarzalere/Decision-Transformer-RL" TargetMode="External"/><Relationship Id="rId4" Type="http://schemas.openxmlformats.org/officeDocument/2006/relationships/hyperlink" Target="https://github.com/alstar8/RATE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articles/409333" TargetMode="External"/><Relationship Id="rId3" Type="http://schemas.openxmlformats.org/officeDocument/2006/relationships/hyperlink" Target="https://habr.com/ru/companies/vk/articles/343008/" TargetMode="External"/><Relationship Id="rId7" Type="http://schemas.openxmlformats.org/officeDocument/2006/relationships/hyperlink" Target="https://github.com/Unity-Technologies/ml-agent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Farama-Foundation/ViZDoom" TargetMode="External"/><Relationship Id="rId5" Type="http://schemas.openxmlformats.org/officeDocument/2006/relationships/hyperlink" Target="https://github.com/google-deepmind/pysc2" TargetMode="External"/><Relationship Id="rId10" Type="http://schemas.openxmlformats.org/officeDocument/2006/relationships/hyperlink" Target="https://youtu.be/FEFxLpv-rZM?feature=shared" TargetMode="External"/><Relationship Id="rId4" Type="http://schemas.openxmlformats.org/officeDocument/2006/relationships/hyperlink" Target="https://github.com/oxwhirl/smac" TargetMode="External"/><Relationship Id="rId9" Type="http://schemas.openxmlformats.org/officeDocument/2006/relationships/hyperlink" Target="https://habr.com/ru/companies/crossover/articles/42082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linkedin.com/in/igor-stureik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In Games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Обзор игровой индустрии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Какие бывают игры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FED83-BF4C-3547-9BB0-524A5CDA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922"/>
            <a:ext cx="9144000" cy="35538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Объем игрового рынка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A57B1F-8E6C-514F-9543-3F1620656EEA}"/>
              </a:ext>
            </a:extLst>
          </p:cNvPr>
          <p:cNvGrpSpPr/>
          <p:nvPr/>
        </p:nvGrpSpPr>
        <p:grpSpPr>
          <a:xfrm>
            <a:off x="872598" y="1111970"/>
            <a:ext cx="6982649" cy="3561710"/>
            <a:chOff x="872598" y="1111970"/>
            <a:chExt cx="6982649" cy="35617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66787F-761D-D648-9EEC-DC8D0B680679}"/>
                </a:ext>
              </a:extLst>
            </p:cNvPr>
            <p:cNvGrpSpPr/>
            <p:nvPr/>
          </p:nvGrpSpPr>
          <p:grpSpPr>
            <a:xfrm>
              <a:off x="993678" y="1116917"/>
              <a:ext cx="6861569" cy="3556763"/>
              <a:chOff x="993678" y="1116917"/>
              <a:chExt cx="6861569" cy="355676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340E502-7D78-A948-A300-878DE91528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028" r="29626"/>
              <a:stretch/>
            </p:blipFill>
            <p:spPr>
              <a:xfrm>
                <a:off x="993678" y="1116918"/>
                <a:ext cx="4860000" cy="355181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7C704BD-C597-EC48-B201-DE6BCB847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0"/>
              </a:blip>
              <a:srcRect l="70491" t="23028" r="389"/>
              <a:stretch/>
            </p:blipFill>
            <p:spPr>
              <a:xfrm>
                <a:off x="5841403" y="1116917"/>
                <a:ext cx="2013844" cy="3556763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16DCAE-C15C-0343-883E-1339DEAC7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02" r="29626" b="80381"/>
            <a:stretch/>
          </p:blipFill>
          <p:spPr>
            <a:xfrm>
              <a:off x="872598" y="1111970"/>
              <a:ext cx="4860000" cy="64214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8692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Киберспорт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3430F-AD7E-AD41-BCAB-673998361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23" y="1154621"/>
            <a:ext cx="5811944" cy="36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1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Бизнес модели игр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8BC20-0604-8A4A-A901-152938BF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259803"/>
            <a:ext cx="8520600" cy="26238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Pay-to-play</a:t>
            </a:r>
            <a:r>
              <a:rPr lang="ru-RU" sz="1600" dirty="0"/>
              <a:t> – потребитель единожды покупает игру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/>
              <a:t>Subscription</a:t>
            </a:r>
            <a:r>
              <a:rPr lang="ru-RU" sz="1600" dirty="0"/>
              <a:t> – потребитель оплачивает доступ к игре периодически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/>
              <a:t>Free-to-play</a:t>
            </a:r>
            <a:r>
              <a:rPr lang="ru-RU" sz="1600" dirty="0"/>
              <a:t> – потребитель пользуется игрой бесплатно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1400" b="1" dirty="0"/>
              <a:t>Microtransaction</a:t>
            </a:r>
            <a:r>
              <a:rPr lang="ru-RU" sz="1400" dirty="0"/>
              <a:t> – предлагаются дополнительные функции за оплату</a:t>
            </a:r>
            <a:endParaRPr lang="en-US" sz="1400" dirty="0"/>
          </a:p>
          <a:p>
            <a:pPr lvl="1">
              <a:lnSpc>
                <a:spcPct val="150000"/>
              </a:lnSpc>
            </a:pPr>
            <a:r>
              <a:rPr lang="en-US" sz="1400" b="1" dirty="0"/>
              <a:t>Advertisement</a:t>
            </a:r>
            <a:r>
              <a:rPr lang="ru-RU" sz="1400" dirty="0"/>
              <a:t> – показ рекламы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Hybrid</a:t>
            </a:r>
            <a:r>
              <a:rPr lang="en-US" sz="1600" dirty="0"/>
              <a:t> – </a:t>
            </a:r>
            <a:r>
              <a:rPr lang="ru-RU" sz="1600" dirty="0"/>
              <a:t>гибридная модель сочетающая несколько базовых подходов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89736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Бизнес модели игр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8BC20-0604-8A4A-A901-152938BF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2058571"/>
            <a:ext cx="8520600" cy="2623893"/>
          </a:xfrm>
        </p:spPr>
        <p:txBody>
          <a:bodyPr>
            <a:normAutofit/>
          </a:bodyPr>
          <a:lstStyle/>
          <a:p>
            <a:pPr marL="447675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Pay-to-play</a:t>
            </a:r>
            <a:r>
              <a:rPr lang="ru-RU" sz="1600" dirty="0">
                <a:solidFill>
                  <a:schemeClr val="bg1">
                    <a:lumMod val="75000"/>
                  </a:schemeClr>
                </a:solidFill>
              </a:rPr>
              <a:t> – потребитель единожды покупает игру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/>
              <a:t>Subscription</a:t>
            </a:r>
            <a:r>
              <a:rPr lang="ru-RU" sz="1600" dirty="0"/>
              <a:t> – потребитель оплачивает доступ к игре периодически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/>
              <a:t>Free-to-play</a:t>
            </a:r>
            <a:r>
              <a:rPr lang="ru-RU" sz="1600" dirty="0"/>
              <a:t> – потребитель пользуется игрой бесплатно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1400" b="1" dirty="0"/>
              <a:t>Microtransaction</a:t>
            </a:r>
            <a:r>
              <a:rPr lang="ru-RU" sz="1400" dirty="0"/>
              <a:t> – предлагаются дополнительные функции за оплату</a:t>
            </a:r>
            <a:endParaRPr lang="en-US" sz="1400" dirty="0"/>
          </a:p>
          <a:p>
            <a:pPr lvl="1">
              <a:lnSpc>
                <a:spcPct val="150000"/>
              </a:lnSpc>
            </a:pPr>
            <a:r>
              <a:rPr lang="en-US" sz="1400" b="1" dirty="0"/>
              <a:t>Advertisement</a:t>
            </a:r>
            <a:r>
              <a:rPr lang="ru-RU" sz="1400" dirty="0"/>
              <a:t> – показ рекламы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Hybrid</a:t>
            </a:r>
            <a:r>
              <a:rPr lang="en-US" sz="1600" dirty="0"/>
              <a:t> – </a:t>
            </a:r>
            <a:r>
              <a:rPr lang="ru-RU" sz="1600" dirty="0"/>
              <a:t>гибридная модель сочетающая несколько базовых подходов</a:t>
            </a:r>
            <a:endParaRPr lang="en-US" sz="1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E89D10-9A0F-4B45-85A2-351D80A5BA62}"/>
              </a:ext>
            </a:extLst>
          </p:cNvPr>
          <p:cNvSpPr/>
          <p:nvPr/>
        </p:nvSpPr>
        <p:spPr>
          <a:xfrm>
            <a:off x="595281" y="2632736"/>
            <a:ext cx="7327473" cy="19269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AA41A-11A3-4145-8E45-DD6039628CA2}"/>
              </a:ext>
            </a:extLst>
          </p:cNvPr>
          <p:cNvSpPr txBox="1"/>
          <p:nvPr/>
        </p:nvSpPr>
        <p:spPr>
          <a:xfrm>
            <a:off x="6143051" y="1362395"/>
            <a:ext cx="287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Необходимо сохранять внимание и мотивацию игрока</a:t>
            </a:r>
            <a:endParaRPr lang="en-US" dirty="0"/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52E94E90-9713-C447-AA88-1B6D748BC71D}"/>
              </a:ext>
            </a:extLst>
          </p:cNvPr>
          <p:cNvSpPr/>
          <p:nvPr/>
        </p:nvSpPr>
        <p:spPr>
          <a:xfrm rot="16200000">
            <a:off x="7253831" y="251614"/>
            <a:ext cx="478680" cy="2700240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FD42A50-86D8-FE4C-80C9-2A0634A74E82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6878709" y="1929345"/>
            <a:ext cx="747123" cy="659663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48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Машинное обучение в игровой индустрии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4294967295"/>
          </p:nvPr>
        </p:nvSpPr>
        <p:spPr>
          <a:xfrm>
            <a:off x="5328000" y="1324975"/>
            <a:ext cx="4302600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7700"/>
                </a:solidFill>
              </a:rPr>
              <a:t>Адаптивная генерация контента</a:t>
            </a:r>
            <a:endParaRPr sz="1500" b="1">
              <a:solidFill>
                <a:srgbClr val="FF7700"/>
              </a:solidFill>
            </a:endParaRPr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4294967295"/>
          </p:nvPr>
        </p:nvSpPr>
        <p:spPr>
          <a:xfrm>
            <a:off x="3029400" y="3226250"/>
            <a:ext cx="3085200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7700"/>
                </a:solidFill>
              </a:rPr>
              <a:t>Управление поведением NPC</a:t>
            </a:r>
            <a:endParaRPr sz="1500" b="1">
              <a:solidFill>
                <a:srgbClr val="FF7700"/>
              </a:solidFill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5328000" y="1691875"/>
            <a:ext cx="25509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Локации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NPC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Квесты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Диалоги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т.д.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3029400" y="3593150"/>
            <a:ext cx="32712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Обучаемые противники и напарники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Добавление разнообразия в поведение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т.д.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subTitle" idx="4294967295"/>
          </p:nvPr>
        </p:nvSpPr>
        <p:spPr>
          <a:xfrm>
            <a:off x="756425" y="1324972"/>
            <a:ext cx="2741400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7700"/>
                </a:solidFill>
              </a:rPr>
              <a:t>Помощь в разработке игр</a:t>
            </a:r>
            <a:endParaRPr sz="1500" b="1">
              <a:solidFill>
                <a:srgbClr val="FF7700"/>
              </a:solidFill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756425" y="1691875"/>
            <a:ext cx="34533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моделей объектов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уровней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Тестирование игр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Оптимизация баланса игрового процесса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Перевод и озвучивание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Дорисовка кадров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т.д.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Машинное обучение в игровой индустрии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4294967295"/>
          </p:nvPr>
        </p:nvSpPr>
        <p:spPr>
          <a:xfrm>
            <a:off x="5328000" y="1324975"/>
            <a:ext cx="4302600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7700"/>
                </a:solidFill>
              </a:rPr>
              <a:t>Адаптивная генерация контента</a:t>
            </a:r>
            <a:endParaRPr sz="1500" b="1">
              <a:solidFill>
                <a:srgbClr val="FF7700"/>
              </a:solidFill>
            </a:endParaRPr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4294967295"/>
          </p:nvPr>
        </p:nvSpPr>
        <p:spPr>
          <a:xfrm>
            <a:off x="3029400" y="3226250"/>
            <a:ext cx="3085200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7700"/>
                </a:solidFill>
              </a:rPr>
              <a:t>Управление поведением NPC</a:t>
            </a:r>
            <a:endParaRPr sz="1500" b="1">
              <a:solidFill>
                <a:srgbClr val="FF7700"/>
              </a:solidFill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5328000" y="1691875"/>
            <a:ext cx="25509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Локации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NPC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Квесты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Диалоги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т.д.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3029400" y="3593150"/>
            <a:ext cx="32712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Обучаемые противники и напарники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Добавление разнообразия в поведение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т.д.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subTitle" idx="4294967295"/>
          </p:nvPr>
        </p:nvSpPr>
        <p:spPr>
          <a:xfrm>
            <a:off x="756425" y="1324972"/>
            <a:ext cx="2741400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7700"/>
                </a:solidFill>
              </a:rPr>
              <a:t>Помощь в разработке игр</a:t>
            </a:r>
            <a:endParaRPr sz="1500" b="1">
              <a:solidFill>
                <a:srgbClr val="FF7700"/>
              </a:solidFill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756425" y="1691875"/>
            <a:ext cx="34533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моделей объектов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уровней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Тестирование игр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Оптимизация баланса игрового процесса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Перевод и озвучивание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Дорисовка кадров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т.д.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5836BD4-AAD1-9647-B811-5C0742FE7F63}"/>
              </a:ext>
            </a:extLst>
          </p:cNvPr>
          <p:cNvSpPr/>
          <p:nvPr/>
        </p:nvSpPr>
        <p:spPr>
          <a:xfrm>
            <a:off x="3029400" y="3270974"/>
            <a:ext cx="3085200" cy="9941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6334DD-A65F-CE46-AFAD-E6B361CE4A06}"/>
              </a:ext>
            </a:extLst>
          </p:cNvPr>
          <p:cNvSpPr/>
          <p:nvPr/>
        </p:nvSpPr>
        <p:spPr>
          <a:xfrm>
            <a:off x="920537" y="1908581"/>
            <a:ext cx="2976403" cy="4970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004CE96-6E40-D745-A14C-0FEC31E9EEDD}"/>
              </a:ext>
            </a:extLst>
          </p:cNvPr>
          <p:cNvSpPr/>
          <p:nvPr/>
        </p:nvSpPr>
        <p:spPr>
          <a:xfrm>
            <a:off x="142734" y="3375429"/>
            <a:ext cx="1857900" cy="612648"/>
          </a:xfrm>
          <a:prstGeom prst="wedgeRoundRectCallout">
            <a:avLst>
              <a:gd name="adj1" fmla="val -7705"/>
              <a:gd name="adj2" fmla="val -21196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Обеспечение сбалансированной стратегии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EBA20EE-8693-B544-919A-A509691735C9}"/>
              </a:ext>
            </a:extLst>
          </p:cNvPr>
          <p:cNvSpPr/>
          <p:nvPr/>
        </p:nvSpPr>
        <p:spPr>
          <a:xfrm>
            <a:off x="6787988" y="3919202"/>
            <a:ext cx="1857900" cy="612648"/>
          </a:xfrm>
          <a:prstGeom prst="wedgeRoundRectCallout">
            <a:avLst>
              <a:gd name="adj1" fmla="val -85989"/>
              <a:gd name="adj2" fmla="val -6772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Удержание внимания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38E932B-DC38-B74E-807A-D57036585CC3}"/>
              </a:ext>
            </a:extLst>
          </p:cNvPr>
          <p:cNvSpPr/>
          <p:nvPr/>
        </p:nvSpPr>
        <p:spPr>
          <a:xfrm>
            <a:off x="269225" y="4200123"/>
            <a:ext cx="1857900" cy="612648"/>
          </a:xfrm>
          <a:prstGeom prst="wedgeRoundRectCallout">
            <a:avLst>
              <a:gd name="adj1" fmla="val 98326"/>
              <a:gd name="adj2" fmla="val -8775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Тренировка </a:t>
            </a:r>
            <a:br>
              <a:rPr lang="ru-RU" sz="1200" dirty="0">
                <a:solidFill>
                  <a:schemeClr val="tx1"/>
                </a:solidFill>
              </a:rPr>
            </a:br>
            <a:r>
              <a:rPr lang="ru-RU" sz="1200" dirty="0" err="1">
                <a:solidFill>
                  <a:schemeClr val="tx1"/>
                </a:solidFill>
              </a:rPr>
              <a:t>кибер</a:t>
            </a:r>
            <a:r>
              <a:rPr lang="ru-RU" sz="1200" dirty="0">
                <a:solidFill>
                  <a:schemeClr val="tx1"/>
                </a:solidFill>
              </a:rPr>
              <a:t>-команд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14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 подходов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разработке ИИ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играх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правил</a:t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650" y="1661363"/>
            <a:ext cx="2809350" cy="210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248776"/>
            <a:ext cx="5160180" cy="25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/>
          <p:nvPr/>
        </p:nvSpPr>
        <p:spPr>
          <a:xfrm>
            <a:off x="6827425" y="3768363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Pong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Конечные автоматы</a:t>
            </a:r>
            <a:endParaRPr/>
          </a:p>
        </p:txBody>
      </p:sp>
      <p:sp>
        <p:nvSpPr>
          <p:cNvPr id="266" name="Google Shape;266;p40"/>
          <p:cNvSpPr txBox="1"/>
          <p:nvPr/>
        </p:nvSpPr>
        <p:spPr>
          <a:xfrm>
            <a:off x="6745575" y="3702313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Doom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l="8694" r="10803"/>
          <a:stretch/>
        </p:blipFill>
        <p:spPr>
          <a:xfrm>
            <a:off x="5830650" y="1737575"/>
            <a:ext cx="2809350" cy="19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25" y="1248775"/>
            <a:ext cx="4497642" cy="348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Деревья поведения</a:t>
            </a:r>
            <a:endParaRPr/>
          </a:p>
        </p:txBody>
      </p:sp>
      <p:sp>
        <p:nvSpPr>
          <p:cNvPr id="274" name="Google Shape;274;p41"/>
          <p:cNvSpPr txBox="1"/>
          <p:nvPr/>
        </p:nvSpPr>
        <p:spPr>
          <a:xfrm>
            <a:off x="6388488" y="3737200"/>
            <a:ext cx="167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Age of Empires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200" y="1477375"/>
            <a:ext cx="2824800" cy="225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50" y="906925"/>
            <a:ext cx="5190124" cy="4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Коллективное поведение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194" y="2908775"/>
            <a:ext cx="2708805" cy="15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/>
          <p:nvPr/>
        </p:nvSpPr>
        <p:spPr>
          <a:xfrm>
            <a:off x="6446500" y="4432475"/>
            <a:ext cx="167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Horizon Zero Dawn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025" y="1620500"/>
            <a:ext cx="4380001" cy="23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200" y="879600"/>
            <a:ext cx="2708798" cy="152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/>
        </p:nvSpPr>
        <p:spPr>
          <a:xfrm>
            <a:off x="6446500" y="2403300"/>
            <a:ext cx="167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F.E.A.R.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Адаптивное поведение</a:t>
            </a:r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9066"/>
          <a:stretch/>
        </p:blipFill>
        <p:spPr>
          <a:xfrm>
            <a:off x="6044100" y="722650"/>
            <a:ext cx="2595750" cy="1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100" y="2958250"/>
            <a:ext cx="2595750" cy="145897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3"/>
          <p:cNvSpPr txBox="1"/>
          <p:nvPr/>
        </p:nvSpPr>
        <p:spPr>
          <a:xfrm>
            <a:off x="6502875" y="2492925"/>
            <a:ext cx="167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Black &amp; White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6044175" y="4417225"/>
            <a:ext cx="259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Middle-earth: Shadow of Mordor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300" y="1096375"/>
            <a:ext cx="4993423" cy="32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Эмерджентный геймплей</a:t>
            </a:r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 rotWithShape="1">
          <a:blip r:embed="rId3">
            <a:alphaModFix/>
          </a:blip>
          <a:srcRect t="14915"/>
          <a:stretch/>
        </p:blipFill>
        <p:spPr>
          <a:xfrm>
            <a:off x="6060200" y="2997988"/>
            <a:ext cx="2579801" cy="14192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4"/>
          <p:cNvSpPr txBox="1"/>
          <p:nvPr/>
        </p:nvSpPr>
        <p:spPr>
          <a:xfrm>
            <a:off x="6044175" y="4417225"/>
            <a:ext cx="259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The Legend of Zelda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6060200" y="2492925"/>
            <a:ext cx="257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Minecraft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125" y="558151"/>
            <a:ext cx="2579700" cy="19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625" y="985325"/>
            <a:ext cx="3446024" cy="388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Успехи RL-агентов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игровой индустрии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Победное шествие алгоритмов AlphaGo</a:t>
            </a:r>
            <a:endParaRPr/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25" y="1054125"/>
            <a:ext cx="4140050" cy="40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450" y="4453075"/>
            <a:ext cx="1698525" cy="28308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1"/>
          <p:cNvSpPr txBox="1"/>
          <p:nvPr/>
        </p:nvSpPr>
        <p:spPr>
          <a:xfrm>
            <a:off x="5056525" y="1073275"/>
            <a:ext cx="35484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2015 году AlphaGo выиграла у чемпиона Европы Фань Хуэя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 счётом 5:0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побеждает в 2016 году корейского чемпиона Ли Седоля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 счётом 4:1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Большая ширина дерева возможных ходов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 ̴ 35 в шахматах против  ̴ 250 в Го)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Достаточно длинные партии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 ̴ 40 ходов в шахматах и  ̴ 200 в Го)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Сложность оценки позиции и формализации логики игроков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Игра, как на тактическом, так и на стратегическом уровнях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Победное шествие алгоритмов AlphaGo</a:t>
            </a:r>
            <a:endParaRPr/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13" y="1248775"/>
            <a:ext cx="6453775" cy="28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450" y="4453075"/>
            <a:ext cx="1698525" cy="28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Libratus обыгрывает человека в покер</a:t>
            </a:r>
            <a:endParaRPr/>
          </a:p>
        </p:txBody>
      </p:sp>
      <p:pic>
        <p:nvPicPr>
          <p:cNvPr id="369" name="Google Shape;3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00" y="3319050"/>
            <a:ext cx="1383975" cy="13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3"/>
          <p:cNvPicPr preferRelativeResize="0"/>
          <p:nvPr/>
        </p:nvPicPr>
        <p:blipFill rotWithShape="1">
          <a:blip r:embed="rId4">
            <a:alphaModFix/>
          </a:blip>
          <a:srcRect b="14361"/>
          <a:stretch/>
        </p:blipFill>
        <p:spPr>
          <a:xfrm>
            <a:off x="1137050" y="2802975"/>
            <a:ext cx="3212475" cy="20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 txBox="1"/>
          <p:nvPr/>
        </p:nvSpPr>
        <p:spPr>
          <a:xfrm>
            <a:off x="5056525" y="1073275"/>
            <a:ext cx="3150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2017 году алгоритм Libratus одерживает победу над 4 проф. игроками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Соревнование длилось 20 дней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Покер - игра с неполной информацией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данном виде покера произвольный размер ставки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разработан учёными в университете Карнеги-Меллон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425" y="1111025"/>
            <a:ext cx="3212475" cy="15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Покорение киберспорта: Dota 2</a:t>
            </a:r>
            <a:endParaRPr/>
          </a:p>
        </p:txBody>
      </p:sp>
      <p:pic>
        <p:nvPicPr>
          <p:cNvPr id="378" name="Google Shape;378;p54"/>
          <p:cNvPicPr preferRelativeResize="0"/>
          <p:nvPr/>
        </p:nvPicPr>
        <p:blipFill rotWithShape="1">
          <a:blip r:embed="rId3">
            <a:alphaModFix/>
          </a:blip>
          <a:srcRect r="15626"/>
          <a:stretch/>
        </p:blipFill>
        <p:spPr>
          <a:xfrm>
            <a:off x="1137425" y="3049625"/>
            <a:ext cx="2710550" cy="1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600" y="4248500"/>
            <a:ext cx="1645724" cy="4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425" y="1111025"/>
            <a:ext cx="2710539" cy="180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4"/>
          <p:cNvSpPr txBox="1"/>
          <p:nvPr/>
        </p:nvSpPr>
        <p:spPr>
          <a:xfrm>
            <a:off x="5056525" y="1073275"/>
            <a:ext cx="32511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2017 году алгоритм OpenAI Five побеждает команду проф. игроков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матче 5x5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Dota 2 - игра жанра MOBA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Побеждает тот, кто уничтожит главное здание противника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с неполной информацией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Большое количество юнитов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Достаточно большое пространство действий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RL-2024-03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Покорение киберспорта: StarCraft 2</a:t>
            </a:r>
            <a:endParaRPr/>
          </a:p>
        </p:txBody>
      </p:sp>
      <p:pic>
        <p:nvPicPr>
          <p:cNvPr id="387" name="Google Shape;3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050" y="1111025"/>
            <a:ext cx="3212474" cy="18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5"/>
          <p:cNvSpPr txBox="1"/>
          <p:nvPr/>
        </p:nvSpPr>
        <p:spPr>
          <a:xfrm>
            <a:off x="5056525" y="1073275"/>
            <a:ext cx="3297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Победа алгоритма AlphaStar над двумя проф. игроками в 2018 году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StarCraft - стратегия в реальном времени (RTS)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ведётся за одну из трёх фракций,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побеждает тот, кто уничтожит противника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с неполной информацией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Огромные пространства состояний и действий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Макро планирование и микро контроль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" name="Google Shape;38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450" y="4453075"/>
            <a:ext cx="1698525" cy="28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050" y="3049621"/>
            <a:ext cx="3212476" cy="180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Покорение киберспорта: StarCraft 2</a:t>
            </a:r>
            <a:endParaRPr/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36" y="1144575"/>
            <a:ext cx="6280625" cy="33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450" y="4453075"/>
            <a:ext cx="1698525" cy="28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Перспективы RL-агентов в играх</a:t>
            </a:r>
            <a:endParaRPr/>
          </a:p>
        </p:txBody>
      </p:sp>
      <p:graphicFrame>
        <p:nvGraphicFramePr>
          <p:cNvPr id="403" name="Google Shape;403;p57"/>
          <p:cNvGraphicFramePr/>
          <p:nvPr/>
        </p:nvGraphicFramePr>
        <p:xfrm>
          <a:off x="952500" y="1315594"/>
          <a:ext cx="7239000" cy="19592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помощью обучения с подкреплением можно существенно развить и сделать более разнообразным поведение NPC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Можно обучить агентов на стороне разработчика, но дообучать их на стороне пользователя может быть проблематичным, т.к. этот процесс нестабилен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RL-агенты показали, что способны развивать сверхчеловеческие способности в отдельных играх, что позволяет им выступать в роли “учителей” и обогащать знания о игре новыми идеями и стратегиями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4" name="Google Shape;404;p57"/>
          <p:cNvSpPr txBox="1">
            <a:spLocks noGrp="1"/>
          </p:cNvSpPr>
          <p:nvPr>
            <p:ph type="subTitle" idx="4294967295"/>
          </p:nvPr>
        </p:nvSpPr>
        <p:spPr>
          <a:xfrm>
            <a:off x="544450" y="840919"/>
            <a:ext cx="77967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7700"/>
                </a:solidFill>
              </a:rPr>
              <a:t>Промежуточные выводы</a:t>
            </a:r>
            <a:endParaRPr sz="1500" b="1">
              <a:solidFill>
                <a:srgbClr val="FF77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258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Стратегия </a:t>
            </a:r>
            <a:r>
              <a:rPr lang="en-US" dirty="0"/>
              <a:t>self-play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F520D-31C4-C541-B427-7D3B5195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DF669-EF8A-EE4B-BC76-1DAF469BADE6}"/>
              </a:ext>
            </a:extLst>
          </p:cNvPr>
          <p:cNvSpPr txBox="1"/>
          <p:nvPr/>
        </p:nvSpPr>
        <p:spPr>
          <a:xfrm>
            <a:off x="625965" y="1294889"/>
            <a:ext cx="355940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Игра с сильным соперником не позволит агенту эффективно обучаться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Игра со слабым противником не представляет сложности и не способствует обучению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Оптимальный сценарий: агент соревнуется</a:t>
            </a:r>
            <a:r>
              <a:rPr lang="en-US" dirty="0"/>
              <a:t> </a:t>
            </a:r>
            <a:r>
              <a:rPr lang="ru-RU" dirty="0"/>
              <a:t>со своими копиями, близкими по навыку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Награда агента не является адекватным критерием прогресса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03033-3092-5F4C-A5E6-B4A24D51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19" y="929894"/>
            <a:ext cx="4878737" cy="342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10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64BC-5106-294D-A643-BD8E12EC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оценить навык агента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49AFFC-D6DA-B24A-BC83-D45B27518564}"/>
                  </a:ext>
                </a:extLst>
              </p:cNvPr>
              <p:cNvSpPr txBox="1"/>
              <p:nvPr/>
            </p:nvSpPr>
            <p:spPr>
              <a:xfrm>
                <a:off x="650514" y="1208972"/>
                <a:ext cx="8112998" cy="3445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dirty="0"/>
                  <a:t>Для</a:t>
                </a:r>
                <a:r>
                  <a:rPr lang="en-US" dirty="0"/>
                  <a:t> </a:t>
                </a:r>
                <a:r>
                  <a:rPr lang="ru-RU" dirty="0"/>
                  <a:t>оценки навыка группы</a:t>
                </a:r>
                <a:r>
                  <a:rPr lang="en-US" dirty="0"/>
                  <a:t> </a:t>
                </a:r>
                <a:r>
                  <a:rPr lang="ru-RU" dirty="0"/>
                  <a:t>игроков можно использовать</a:t>
                </a:r>
                <a:r>
                  <a:rPr lang="en-US" dirty="0"/>
                  <a:t> ELO</a:t>
                </a:r>
                <a:endParaRPr lang="ru-RU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dirty="0"/>
                  <a:t>По итогам матча, победитель</a:t>
                </a:r>
                <a:r>
                  <a:rPr lang="en-US" dirty="0"/>
                  <a:t> </a:t>
                </a:r>
                <a:r>
                  <a:rPr lang="ru-RU" dirty="0"/>
                  <a:t>вычитает некоторое количество </a:t>
                </a:r>
                <a:r>
                  <a:rPr lang="en-US" dirty="0"/>
                  <a:t>ELO </a:t>
                </a:r>
                <a:r>
                  <a:rPr lang="ru-RU" dirty="0"/>
                  <a:t>у соперника и прибавляет к собственному рейтингу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800" dirty="0"/>
              </a:p>
              <a:p>
                <a:pPr>
                  <a:spcAft>
                    <a:spcPts val="600"/>
                  </a:spcAft>
                </a:pPr>
                <a:endParaRPr lang="en-US" sz="18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ELO </a:t>
                </a:r>
                <a:r>
                  <a:rPr lang="ru-RU" dirty="0"/>
                  <a:t>хорошо работает для</a:t>
                </a:r>
                <a:r>
                  <a:rPr lang="en-US" dirty="0"/>
                  <a:t> </a:t>
                </a:r>
                <a:r>
                  <a:rPr lang="ru-RU" dirty="0"/>
                  <a:t>соревновательных игр с нулевой суммой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ELO </a:t>
                </a:r>
                <a:r>
                  <a:rPr lang="ru-RU" dirty="0"/>
                  <a:t>описывает относительный уровень</a:t>
                </a:r>
                <a:r>
                  <a:rPr lang="en-US" dirty="0"/>
                  <a:t> </a:t>
                </a:r>
                <a:r>
                  <a:rPr lang="ru-RU" dirty="0"/>
                  <a:t>навыка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ELO </a:t>
                </a:r>
                <a:r>
                  <a:rPr lang="ru-RU" dirty="0"/>
                  <a:t>каждого агента зависит от навыка остальных агентов в популяции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49AFFC-D6DA-B24A-BC83-D45B27518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14" y="1208972"/>
                <a:ext cx="8112998" cy="3445046"/>
              </a:xfrm>
              <a:prstGeom prst="rect">
                <a:avLst/>
              </a:prstGeom>
              <a:blipFill>
                <a:blip r:embed="rId2"/>
                <a:stretch>
                  <a:fillRect l="-156" t="-368"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796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64BC-5106-294D-A643-BD8E12EC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</a:t>
            </a:r>
            <a:r>
              <a:rPr lang="en-US" dirty="0"/>
              <a:t>ELO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49AFFC-D6DA-B24A-BC83-D45B27518564}"/>
                  </a:ext>
                </a:extLst>
              </p:cNvPr>
              <p:cNvSpPr txBox="1"/>
              <p:nvPr/>
            </p:nvSpPr>
            <p:spPr>
              <a:xfrm>
                <a:off x="530452" y="1102650"/>
                <a:ext cx="8112998" cy="3561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dirty="0"/>
                  <a:t>Игрок А с рейтингом 2600, Игрок В с рейтингом 2300. Побеждает игрок А.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(2300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2600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0.849,</m:t>
                    </m:r>
                  </m:oMath>
                </a14:m>
                <a:r>
                  <a:rPr lang="ru-RU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≅0.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151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=2600+16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1−0.849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=2602</m:t>
                    </m:r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=2300+16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0−0.151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=2298</m:t>
                    </m:r>
                  </m:oMath>
                </a14:m>
                <a:endParaRPr lang="en-US" sz="18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dirty="0"/>
                  <a:t>Игрок А с рейтингом 260, Игрок В с рейтингом 2300. Побеждает игрок А.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(2300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260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ru-RU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точное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=7.94⋅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=260+16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=276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=2300+16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=2284</m:t>
                    </m:r>
                  </m:oMath>
                </a14:m>
                <a:endParaRPr lang="ru-RU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>
                  <a:spcAft>
                    <a:spcPts val="600"/>
                  </a:spcAft>
                </a:pPr>
                <a:r>
                  <a:rPr lang="ru-RU" b="1" dirty="0"/>
                  <a:t>Сильно зависит от разницы в уровнях игроков!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49AFFC-D6DA-B24A-BC83-D45B27518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52" y="1102650"/>
                <a:ext cx="8112998" cy="3561552"/>
              </a:xfrm>
              <a:prstGeom prst="rect">
                <a:avLst/>
              </a:prstGeom>
              <a:blipFill>
                <a:blip r:embed="rId2"/>
                <a:stretch>
                  <a:fillRect l="-156" t="-355" b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747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64BC-5106-294D-A643-BD8E12EC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Гиперпараметры</a:t>
            </a:r>
            <a:r>
              <a:rPr lang="ru-RU" dirty="0"/>
              <a:t> </a:t>
            </a:r>
            <a:r>
              <a:rPr lang="en-US" dirty="0"/>
              <a:t>self-play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AFFC-D6DA-B24A-BC83-D45B27518564}"/>
              </a:ext>
            </a:extLst>
          </p:cNvPr>
          <p:cNvSpPr txBox="1"/>
          <p:nvPr/>
        </p:nvSpPr>
        <p:spPr>
          <a:xfrm>
            <a:off x="530452" y="1102650"/>
            <a:ext cx="8112998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Частота смены оппонента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Сколько копий агента хранить в памяти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Как часто играть против самой последней копии агента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Как часто добавлять нового агента в память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Стратегия </a:t>
            </a:r>
            <a:r>
              <a:rPr lang="ru-RU" dirty="0" err="1"/>
              <a:t>многоагентного</a:t>
            </a:r>
            <a:r>
              <a:rPr lang="ru-RU" dirty="0"/>
              <a:t> взаимодействия (компаньон / противник)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Стратегия взаимодействия с пользователем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8770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258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и окружения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RL-агентов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2432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>
            <a:spLocks noGrp="1"/>
          </p:cNvSpPr>
          <p:nvPr>
            <p:ph type="title"/>
          </p:nvPr>
        </p:nvSpPr>
        <p:spPr>
          <a:xfrm>
            <a:off x="47100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VizDoom</a:t>
            </a:r>
            <a:endParaRPr/>
          </a:p>
        </p:txBody>
      </p:sp>
      <p:sp>
        <p:nvSpPr>
          <p:cNvPr id="429" name="Google Shape;429;p60"/>
          <p:cNvSpPr txBox="1"/>
          <p:nvPr/>
        </p:nvSpPr>
        <p:spPr>
          <a:xfrm>
            <a:off x="500550" y="4566825"/>
            <a:ext cx="4918343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Сайт:	</a:t>
            </a:r>
            <a:r>
              <a:rPr lang="ru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https://vizdoom.cs.put.edu.pl</a:t>
            </a: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Git:	</a:t>
            </a:r>
            <a:r>
              <a:rPr lang="ru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https://github.com/Farama-Foundation/ViZDoom</a:t>
            </a: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50" y="1200955"/>
            <a:ext cx="5284726" cy="29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3875" y="1213925"/>
            <a:ext cx="2397632" cy="29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Reinforcement learning</a:t>
            </a:r>
            <a:br>
              <a:rPr lang="en-US" dirty="0"/>
            </a:br>
            <a:r>
              <a:rPr lang="en-US" sz="2400" dirty="0"/>
              <a:t>Proximal Policy Optimization 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ABBDF15B-866B-E64C-AF21-19F358C4E05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379538" indent="-1379538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r>
              <a:rPr lang="ru-RU" sz="1150" b="1" dirty="0"/>
              <a:t>, </a:t>
            </a:r>
            <a:br>
              <a:rPr lang="en-US" sz="1150" b="1" dirty="0"/>
            </a:br>
            <a:r>
              <a:rPr lang="en-US" sz="1150" b="1" dirty="0" err="1"/>
              <a:t>MLOps</a:t>
            </a:r>
            <a:r>
              <a:rPr lang="en-US" sz="1150" b="1" dirty="0"/>
              <a:t>, </a:t>
            </a:r>
            <a:r>
              <a:rPr lang="en-US" sz="1150" b="1" dirty="0" err="1"/>
              <a:t>FinML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@</a:t>
            </a:r>
            <a:r>
              <a:rPr lang="en-US" sz="1200" b="1" dirty="0" err="1"/>
              <a:t>rl_fintech</a:t>
            </a:r>
            <a:r>
              <a:rPr lang="ru-RU" sz="1200" b="1" dirty="0"/>
              <a:t> </a:t>
            </a:r>
            <a:r>
              <a:rPr lang="ru-RU" sz="1200" dirty="0"/>
              <a:t>(Мой канал посвященный финансовым моделям)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PySC2</a:t>
            </a:r>
            <a:endParaRPr/>
          </a:p>
        </p:txBody>
      </p:sp>
      <p:sp>
        <p:nvSpPr>
          <p:cNvPr id="437" name="Google Shape;437;p61"/>
          <p:cNvSpPr txBox="1"/>
          <p:nvPr/>
        </p:nvSpPr>
        <p:spPr>
          <a:xfrm>
            <a:off x="500551" y="4566825"/>
            <a:ext cx="380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Git: </a:t>
            </a:r>
            <a:r>
              <a:rPr lang="ru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https://github.com/google-deepmind/pysc2</a:t>
            </a: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61"/>
          <p:cNvPicPr preferRelativeResize="0"/>
          <p:nvPr/>
        </p:nvPicPr>
        <p:blipFill rotWithShape="1">
          <a:blip r:embed="rId4">
            <a:alphaModFix/>
          </a:blip>
          <a:srcRect r="50194"/>
          <a:stretch/>
        </p:blipFill>
        <p:spPr>
          <a:xfrm>
            <a:off x="6862675" y="0"/>
            <a:ext cx="2281326" cy="25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50" y="1135450"/>
            <a:ext cx="5649499" cy="30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 rotWithShape="1">
          <a:blip r:embed="rId4">
            <a:alphaModFix/>
          </a:blip>
          <a:srcRect l="50194"/>
          <a:stretch/>
        </p:blipFill>
        <p:spPr>
          <a:xfrm>
            <a:off x="6862675" y="2576550"/>
            <a:ext cx="2281326" cy="257654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1"/>
          <p:cNvSpPr/>
          <p:nvPr/>
        </p:nvSpPr>
        <p:spPr>
          <a:xfrm>
            <a:off x="3485225" y="1973700"/>
            <a:ext cx="1007100" cy="805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04E5-AF6A-7D4D-8674-B3136974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SMAC / SMACV2</a:t>
            </a:r>
          </a:p>
        </p:txBody>
      </p:sp>
      <p:sp>
        <p:nvSpPr>
          <p:cNvPr id="11" name="Google Shape;437;p61">
            <a:extLst>
              <a:ext uri="{FF2B5EF4-FFF2-40B4-BE49-F238E27FC236}">
                <a16:creationId xmlns:a16="http://schemas.microsoft.com/office/drawing/2014/main" id="{29DCE845-F3D2-4F45-A71D-166D058D5F27}"/>
              </a:ext>
            </a:extLst>
          </p:cNvPr>
          <p:cNvSpPr txBox="1"/>
          <p:nvPr/>
        </p:nvSpPr>
        <p:spPr>
          <a:xfrm>
            <a:off x="500550" y="4566825"/>
            <a:ext cx="4351431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Git: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00" dirty="0">
                <a:hlinkClick r:id="rId2"/>
              </a:rPr>
              <a:t>https://github.com/oxwhirl/smacv2</a:t>
            </a:r>
            <a:endParaRPr lang="en-US" sz="1000" dirty="0"/>
          </a:p>
          <a:p>
            <a:r>
              <a:rPr lang="ru-RU" sz="1000" dirty="0"/>
              <a:t>Книга: </a:t>
            </a:r>
            <a:r>
              <a:rPr lang="ru-RU" sz="1000" dirty="0" err="1">
                <a:hlinkClick r:id="rId3"/>
              </a:rPr>
              <a:t>Мультиагентное</a:t>
            </a:r>
            <a:r>
              <a:rPr lang="ru-RU" sz="1000" dirty="0">
                <a:hlinkClick r:id="rId3"/>
              </a:rPr>
              <a:t> обучение с подкреплением (</a:t>
            </a:r>
            <a:r>
              <a:rPr lang="ru-RU" sz="1000" dirty="0" err="1">
                <a:hlinkClick r:id="rId3"/>
              </a:rPr>
              <a:t>Алфимцев</a:t>
            </a:r>
            <a:r>
              <a:rPr lang="ru-RU" sz="1000" dirty="0">
                <a:hlinkClick r:id="rId3"/>
              </a:rPr>
              <a:t> А.Н.)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C1CF68-4260-3C41-AD6E-63F80099CEA8}"/>
              </a:ext>
            </a:extLst>
          </p:cNvPr>
          <p:cNvGrpSpPr/>
          <p:nvPr/>
        </p:nvGrpSpPr>
        <p:grpSpPr>
          <a:xfrm>
            <a:off x="1301024" y="921429"/>
            <a:ext cx="6339431" cy="3645396"/>
            <a:chOff x="988041" y="1001209"/>
            <a:chExt cx="6339431" cy="364539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B0D0AF2-B0C3-BF45-B089-5E0AFA7C4DFA}"/>
                </a:ext>
              </a:extLst>
            </p:cNvPr>
            <p:cNvSpPr/>
            <p:nvPr/>
          </p:nvSpPr>
          <p:spPr>
            <a:xfrm>
              <a:off x="988041" y="1001209"/>
              <a:ext cx="6339431" cy="3645396"/>
            </a:xfrm>
            <a:prstGeom prst="roundRect">
              <a:avLst>
                <a:gd name="adj" fmla="val 1010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60E834-36C5-734E-85D1-A5C119006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340" y="1001209"/>
              <a:ext cx="4351432" cy="1650321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C5E9BC-D8A6-3149-9F64-4BC5F01445DF}"/>
                </a:ext>
              </a:extLst>
            </p:cNvPr>
            <p:cNvGrpSpPr/>
            <p:nvPr/>
          </p:nvGrpSpPr>
          <p:grpSpPr>
            <a:xfrm>
              <a:off x="3597044" y="2571750"/>
              <a:ext cx="3730428" cy="2064642"/>
              <a:chOff x="1848027" y="2546822"/>
              <a:chExt cx="3730428" cy="2064642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2E317F4-0578-C44C-9234-458E7BE83E29}"/>
                  </a:ext>
                </a:extLst>
              </p:cNvPr>
              <p:cNvSpPr/>
              <p:nvPr/>
            </p:nvSpPr>
            <p:spPr>
              <a:xfrm>
                <a:off x="1848027" y="2546822"/>
                <a:ext cx="3730428" cy="2064642"/>
              </a:xfrm>
              <a:prstGeom prst="roundRect">
                <a:avLst/>
              </a:prstGeom>
              <a:solidFill>
                <a:srgbClr val="4D99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6" name="Google Shape;439;p61">
                <a:extLst>
                  <a:ext uri="{FF2B5EF4-FFF2-40B4-BE49-F238E27FC236}">
                    <a16:creationId xmlns:a16="http://schemas.microsoft.com/office/drawing/2014/main" id="{3264A142-45BE-9047-89D8-C273C6406D8F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2386" t="26992" r="52708" b="42407"/>
              <a:stretch/>
            </p:blipFill>
            <p:spPr>
              <a:xfrm>
                <a:off x="2657314" y="3327604"/>
                <a:ext cx="2767747" cy="1129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A7322B-92A2-A74B-A36C-E6AADD2CCE25}"/>
                  </a:ext>
                </a:extLst>
              </p:cNvPr>
              <p:cNvSpPr txBox="1"/>
              <p:nvPr/>
            </p:nvSpPr>
            <p:spPr>
              <a:xfrm>
                <a:off x="4685261" y="2831885"/>
                <a:ext cx="8931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PyMARL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8513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Unity ML Agent Toolkit</a:t>
            </a:r>
            <a:endParaRPr dirty="0"/>
          </a:p>
        </p:txBody>
      </p:sp>
      <p:sp>
        <p:nvSpPr>
          <p:cNvPr id="447" name="Google Shape;447;p62"/>
          <p:cNvSpPr txBox="1"/>
          <p:nvPr/>
        </p:nvSpPr>
        <p:spPr>
          <a:xfrm>
            <a:off x="500550" y="4566825"/>
            <a:ext cx="4881521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Сайт:	</a:t>
            </a:r>
            <a:r>
              <a:rPr lang="ru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https://unity.com/products/machine-learning-agents</a:t>
            </a: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Git:	</a:t>
            </a:r>
            <a:r>
              <a:rPr lang="ru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https://github.com/Unity-Technologies/ml-agents</a:t>
            </a:r>
            <a:r>
              <a:rPr lang="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8" name="Google Shape;44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25" y="1137729"/>
            <a:ext cx="5825238" cy="327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2"/>
          <p:cNvPicPr preferRelativeResize="0"/>
          <p:nvPr/>
        </p:nvPicPr>
        <p:blipFill rotWithShape="1">
          <a:blip r:embed="rId6">
            <a:alphaModFix/>
          </a:blip>
          <a:srcRect l="15285" r="14915"/>
          <a:stretch/>
        </p:blipFill>
        <p:spPr>
          <a:xfrm>
            <a:off x="6754925" y="2905600"/>
            <a:ext cx="2122050" cy="12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2"/>
          <p:cNvPicPr preferRelativeResize="0"/>
          <p:nvPr/>
        </p:nvPicPr>
        <p:blipFill rotWithShape="1">
          <a:blip r:embed="rId7">
            <a:alphaModFix/>
          </a:blip>
          <a:srcRect l="15285" r="14915"/>
          <a:stretch/>
        </p:blipFill>
        <p:spPr>
          <a:xfrm>
            <a:off x="6754925" y="1137725"/>
            <a:ext cx="212205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2"/>
          <p:cNvSpPr txBox="1"/>
          <p:nvPr/>
        </p:nvSpPr>
        <p:spPr>
          <a:xfrm>
            <a:off x="6726907" y="2566625"/>
            <a:ext cx="215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Поведение в начале обучения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6754932" y="4147425"/>
            <a:ext cx="215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Через 100 000 шагов обучения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61FA-EACA-AA4B-BAD3-018005A2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6D9FB-EA7B-C447-BAA1-6DBE322D0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426469"/>
            <a:ext cx="8520600" cy="3163942"/>
          </a:xfrm>
        </p:spPr>
        <p:txBody>
          <a:bodyPr/>
          <a:lstStyle/>
          <a:p>
            <a:pPr marL="133350" indent="0"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Action Transformer</a:t>
            </a:r>
          </a:p>
          <a:p>
            <a:pPr marL="1333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Action Transformer, 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используется для генерации действий на основе текущего состояния и истории предыдущих действий. Основная идея заключается в использовании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</a:rPr>
              <a:t>трансформеров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 для моделирования зависимостей между последовательными действиями и состояниями.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133350" indent="0" algn="l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33350" indent="0"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Decision Transformer</a:t>
            </a:r>
          </a:p>
          <a:p>
            <a:pPr marL="13335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Decision Transformer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это более новый подход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использует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</a:rPr>
              <a:t>трансформеры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 для обработки эпизодов взаимодействия агента со средой как последовательности состояний, действий и наград.</a:t>
            </a:r>
          </a:p>
        </p:txBody>
      </p:sp>
    </p:spTree>
    <p:extLst>
      <p:ext uri="{BB962C8B-B14F-4D97-AF65-F5344CB8AC3E}">
        <p14:creationId xmlns:p14="http://schemas.microsoft.com/office/powerpoint/2010/main" val="2808523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C1AC-8F4E-C149-8B55-14B57688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5D33B-077B-1F48-9D4A-5EFC20C02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с примерами </a:t>
            </a:r>
            <a:r>
              <a:rPr lang="en-US" dirty="0">
                <a:hlinkClick r:id="rId2"/>
              </a:rPr>
              <a:t>https://github.com/alex-petrenko/sample-factory/tree/master</a:t>
            </a:r>
            <a:endParaRPr lang="ru-RU" dirty="0"/>
          </a:p>
          <a:p>
            <a:r>
              <a:rPr lang="en-US" dirty="0"/>
              <a:t>Action transformer: </a:t>
            </a:r>
            <a:r>
              <a:rPr lang="en-US" dirty="0">
                <a:hlinkClick r:id="rId3"/>
              </a:rPr>
              <a:t>https://medium.com/@kaige.yang0110/ray-rllib-how-to-train-dreamerv3-on-vizdoom-and-atari-122c8bd1170b</a:t>
            </a:r>
            <a:r>
              <a:rPr lang="en-US" dirty="0"/>
              <a:t> </a:t>
            </a:r>
          </a:p>
          <a:p>
            <a:r>
              <a:rPr lang="en-US" dirty="0"/>
              <a:t>Recurrent Action Transformer with Memory </a:t>
            </a:r>
            <a:r>
              <a:rPr lang="en-US" dirty="0">
                <a:hlinkClick r:id="rId4"/>
              </a:rPr>
              <a:t>https://github.com/alstar8/RATE</a:t>
            </a:r>
            <a:r>
              <a:rPr lang="en-US" dirty="0"/>
              <a:t> </a:t>
            </a:r>
          </a:p>
          <a:p>
            <a:r>
              <a:rPr lang="en-US" dirty="0"/>
              <a:t>Decision transformer: </a:t>
            </a:r>
            <a:r>
              <a:rPr lang="en-US" dirty="0">
                <a:hlinkClick r:id="rId5"/>
              </a:rPr>
              <a:t>https://github.com/BLarzalere/Decision-Transformer-RL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15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1150">
              <a:buSzPts val="1300"/>
              <a:buFont typeface="Roboto"/>
              <a:buAutoNum type="arabicPeriod"/>
            </a:pPr>
            <a:r>
              <a:rPr lang="ru-RU" sz="1300" b="0" i="0" u="none" strike="noStrike" dirty="0">
                <a:solidFill>
                  <a:srgbClr val="333333"/>
                </a:solidFill>
                <a:effectLst/>
                <a:latin typeface=""/>
                <a:hlinkClick r:id="rId3"/>
              </a:rPr>
              <a:t>Эволюционные стратегии в </a:t>
            </a:r>
            <a:r>
              <a:rPr lang="en-US" sz="1300" b="0" i="0" u="none" strike="noStrike" dirty="0">
                <a:solidFill>
                  <a:srgbClr val="333333"/>
                </a:solidFill>
                <a:effectLst/>
                <a:latin typeface=""/>
                <a:hlinkClick r:id="rId3"/>
              </a:rPr>
              <a:t>RL</a:t>
            </a:r>
            <a:endParaRPr lang="ru-RU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b="0" i="0" u="none" strike="noStrike" dirty="0">
                <a:solidFill>
                  <a:srgbClr val="333333"/>
                </a:solidFill>
                <a:effectLst/>
                <a:latin typeface=""/>
                <a:hlinkClick r:id="rId4"/>
              </a:rPr>
              <a:t>SMAC</a:t>
            </a:r>
            <a:endParaRPr lang="en-US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b="0" i="0" u="none" strike="noStrike" dirty="0">
                <a:solidFill>
                  <a:srgbClr val="333333"/>
                </a:solidFill>
                <a:effectLst/>
                <a:latin typeface=""/>
                <a:hlinkClick r:id="rId5"/>
              </a:rPr>
              <a:t>PySC2</a:t>
            </a:r>
            <a:endParaRPr lang="en-US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b="0" i="0" u="none" strike="noStrike" dirty="0">
                <a:solidFill>
                  <a:srgbClr val="333333"/>
                </a:solidFill>
                <a:effectLst/>
                <a:latin typeface=""/>
                <a:hlinkClick r:id="rId6"/>
              </a:rPr>
              <a:t>VizDoom</a:t>
            </a:r>
            <a:endParaRPr lang="en-US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  <a:p>
            <a:pPr indent="-311150">
              <a:buSzPts val="1300"/>
              <a:buFont typeface="Roboto"/>
              <a:buAutoNum type="arabicPeriod"/>
            </a:pPr>
            <a:r>
              <a:rPr lang="en-US" sz="1300" b="0" i="0" u="none" strike="noStrike" dirty="0">
                <a:solidFill>
                  <a:srgbClr val="333333"/>
                </a:solidFill>
                <a:effectLst/>
                <a:latin typeface=""/>
                <a:hlinkClick r:id="rId7"/>
              </a:rPr>
              <a:t>Unity ML Agent Toolkit</a:t>
            </a:r>
            <a:endParaRPr lang="en-US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  <a:p>
            <a:pPr lvl="0" indent="-311150">
              <a:buSzPts val="1300"/>
              <a:buFont typeface="Roboto"/>
              <a:buAutoNum type="arabicPeriod"/>
            </a:pPr>
            <a:r>
              <a:rPr lang="ru-RU" sz="1300" dirty="0">
                <a:solidFill>
                  <a:srgbClr val="333333"/>
                </a:solidFill>
                <a:latin typeface=""/>
              </a:rPr>
              <a:t>Статья: </a:t>
            </a:r>
            <a:r>
              <a:rPr lang="ru-RU" sz="1300" dirty="0">
                <a:solidFill>
                  <a:srgbClr val="333333"/>
                </a:solidFill>
                <a:latin typeface=""/>
                <a:hlinkClick r:id="rId8"/>
              </a:rPr>
              <a:t>Разработчики объяснили, как ИИ обыграл покерных профессионалов </a:t>
            </a:r>
            <a:endParaRPr lang="ru-RU" sz="1300" dirty="0">
              <a:solidFill>
                <a:srgbClr val="333333"/>
              </a:solidFill>
              <a:latin typeface=""/>
            </a:endParaRPr>
          </a:p>
          <a:p>
            <a:pPr lvl="0" indent="-311150">
              <a:buSzPts val="1300"/>
              <a:buFont typeface="Roboto"/>
              <a:buAutoNum type="arabicPeriod"/>
            </a:pPr>
            <a:r>
              <a:rPr lang="ru-RU" sz="1300" dirty="0">
                <a:solidFill>
                  <a:srgbClr val="333333"/>
                </a:solidFill>
                <a:latin typeface=""/>
              </a:rPr>
              <a:t>Статья: </a:t>
            </a:r>
            <a:r>
              <a:rPr lang="ru-RU" sz="1300" dirty="0">
                <a:solidFill>
                  <a:srgbClr val="333333"/>
                </a:solidFill>
                <a:latin typeface=""/>
                <a:hlinkClick r:id="rId9"/>
              </a:rPr>
              <a:t>Матч между </a:t>
            </a:r>
            <a:r>
              <a:rPr lang="en-US" sz="1300" dirty="0">
                <a:solidFill>
                  <a:srgbClr val="333333"/>
                </a:solidFill>
                <a:latin typeface=""/>
                <a:hlinkClick r:id="rId9"/>
              </a:rPr>
              <a:t>OpenAI </a:t>
            </a:r>
            <a:r>
              <a:rPr lang="ru-RU" sz="1300" dirty="0">
                <a:solidFill>
                  <a:srgbClr val="333333"/>
                </a:solidFill>
                <a:latin typeface=""/>
                <a:hlinkClick r:id="rId9"/>
              </a:rPr>
              <a:t>и профессионалами </a:t>
            </a:r>
            <a:r>
              <a:rPr lang="en-US" sz="1300" dirty="0">
                <a:solidFill>
                  <a:srgbClr val="333333"/>
                </a:solidFill>
                <a:latin typeface=""/>
                <a:hlinkClick r:id="rId9"/>
              </a:rPr>
              <a:t>Dota 2 </a:t>
            </a:r>
            <a:endParaRPr lang="en-US" sz="1300" dirty="0">
              <a:solidFill>
                <a:srgbClr val="333333"/>
              </a:solidFill>
              <a:latin typeface=""/>
            </a:endParaRPr>
          </a:p>
          <a:p>
            <a:pPr indent="-311150">
              <a:buSzPts val="1300"/>
              <a:buFont typeface="Roboto"/>
              <a:buAutoNum type="arabicPeriod"/>
            </a:pPr>
            <a:r>
              <a:rPr lang="ru-RU" sz="1300" dirty="0"/>
              <a:t>Видео: </a:t>
            </a:r>
            <a:r>
              <a:rPr lang="en-US" sz="1300" u="sng" dirty="0">
                <a:solidFill>
                  <a:schemeClr val="hlink"/>
                </a:solidFill>
                <a:hlinkClick r:id="rId10"/>
              </a:rPr>
              <a:t>DeepMind </a:t>
            </a:r>
            <a:r>
              <a:rPr lang="ru-RU" sz="1300" u="sng" dirty="0">
                <a:solidFill>
                  <a:schemeClr val="hlink"/>
                </a:solidFill>
                <a:hlinkClick r:id="rId10"/>
              </a:rPr>
              <a:t>ШОКИРУЕТ игроков в Старкрафт: разгром прогеймеров</a:t>
            </a:r>
            <a:endParaRPr lang="ru-RU" sz="1300" dirty="0">
              <a:solidFill>
                <a:srgbClr val="333333"/>
              </a:solidFill>
              <a:latin typeface=""/>
            </a:endParaRPr>
          </a:p>
          <a:p>
            <a:pPr indent="-311150">
              <a:buSzPts val="1300"/>
              <a:buFont typeface="Roboto"/>
              <a:buAutoNum type="arabicPeriod"/>
            </a:pPr>
            <a:endParaRPr lang="ru-RU" sz="1300" b="0" i="0" u="none" strike="noStrike" dirty="0">
              <a:solidFill>
                <a:srgbClr val="333333"/>
              </a:solidFill>
              <a:effectLst/>
              <a:latin typeface="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4" name="Google Shape;283;p53">
            <a:extLst>
              <a:ext uri="{FF2B5EF4-FFF2-40B4-BE49-F238E27FC236}">
                <a16:creationId xmlns:a16="http://schemas.microsoft.com/office/drawing/2014/main" id="{F8D011F5-CBE3-B44F-8052-6B32E94216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421507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как применять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 игровым задачам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особенности игровых сред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85982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метрики игрового обучения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08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Карта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805200" y="627325"/>
            <a:ext cx="3034000" cy="57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073088" y="1847675"/>
            <a:ext cx="24732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Deep Reinforcement Learning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491135" y="1847803"/>
            <a:ext cx="2917948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Advanced </a:t>
            </a:r>
            <a:b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</a:b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Reinforcement Learning</a:t>
            </a:r>
          </a:p>
        </p:txBody>
      </p:sp>
      <p:sp>
        <p:nvSpPr>
          <p:cNvPr id="274" name="Google Shape;274;p44"/>
          <p:cNvSpPr/>
          <p:nvPr/>
        </p:nvSpPr>
        <p:spPr>
          <a:xfrm>
            <a:off x="4140833" y="325417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Reinforcement Learning в реальных задачах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>
            <a:off x="3546288" y="2137325"/>
            <a:ext cx="944847" cy="12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2309688" y="915325"/>
            <a:ext cx="3495512" cy="93235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767838" y="4137347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40636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309689" y="3543819"/>
            <a:ext cx="1831145" cy="593527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820139" y="128322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8000141" y="125700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464447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826219" y="2438225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646217" y="2685179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826219" y="265895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376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</a:rPr>
              <a:t>0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3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.0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6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.24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Применение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RL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 робототехнике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52E98-0825-2C4A-8FA1-9407F8F7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8;p48">
            <a:extLst>
              <a:ext uri="{FF2B5EF4-FFF2-40B4-BE49-F238E27FC236}">
                <a16:creationId xmlns:a16="http://schemas.microsoft.com/office/drawing/2014/main" id="{9066FE8C-D7F1-624F-B4DF-17DD1E69D96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F47A7CA5-F5DA-3A48-B2CB-EFD7C345B19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379538" indent="-1379538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r>
              <a:rPr lang="ru-RU" sz="1150" b="1" dirty="0"/>
              <a:t>, </a:t>
            </a:r>
            <a:br>
              <a:rPr lang="en-US" sz="1150" b="1" dirty="0"/>
            </a:br>
            <a:r>
              <a:rPr lang="en-US" sz="1150" b="1" dirty="0" err="1"/>
              <a:t>MLOps</a:t>
            </a:r>
            <a:r>
              <a:rPr lang="en-US" sz="1150" b="1" dirty="0"/>
              <a:t>, </a:t>
            </a:r>
            <a:r>
              <a:rPr lang="en-US" sz="1150" b="1" dirty="0" err="1"/>
              <a:t>FinML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@</a:t>
            </a:r>
            <a:r>
              <a:rPr lang="en-US" sz="1200" b="1" dirty="0" err="1"/>
              <a:t>rl_fintech</a:t>
            </a:r>
            <a:r>
              <a:rPr lang="ru-RU" sz="1200" b="1" dirty="0"/>
              <a:t> </a:t>
            </a:r>
            <a:r>
              <a:rPr lang="ru-RU" sz="1200" dirty="0"/>
              <a:t>(Мой канал посвященный финансовым моделям)</a:t>
            </a:r>
            <a:endParaRPr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 Learning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реальных задачах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>
                <a:solidFill>
                  <a:srgbClr val="1F1F1F"/>
                </a:solidFill>
                <a:latin typeface="Google Sans"/>
                <a:sym typeface="Roboto"/>
              </a:rPr>
              <a:t>Применение 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RL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 игровой индустрии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Применение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RL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 робототехнике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RL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 рекомендательных системах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1" y="401209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Применение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RL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 управлении финансовым портфелем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53560" y="2736942"/>
            <a:ext cx="2526374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534901"/>
              </p:ext>
            </p:extLst>
          </p:nvPr>
        </p:nvGraphicFramePr>
        <p:xfrm>
          <a:off x="5355768" y="573874"/>
          <a:ext cx="2226910" cy="304800"/>
        </p:xfrm>
        <a:graphic>
          <a:graphicData uri="http://schemas.openxmlformats.org/drawingml/2006/table">
            <a:tbl>
              <a:tblPr firstRow="1" bandRow="1"/>
              <a:tblGrid>
                <a:gridCol w="4453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53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29.05 -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3.06 -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5.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1615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6 -</a:t>
            </a:r>
          </a:p>
        </p:txBody>
      </p:sp>
      <p:pic>
        <p:nvPicPr>
          <p:cNvPr id="30" name="Google Shape;231;p40">
            <a:extLst>
              <a:ext uri="{FF2B5EF4-FFF2-40B4-BE49-F238E27FC236}">
                <a16:creationId xmlns:a16="http://schemas.microsoft.com/office/drawing/2014/main" id="{A050C137-8EE7-5146-8A73-5453831D4B3F}"/>
              </a:ext>
            </a:extLst>
          </p:cNvPr>
          <p:cNvPicPr preferRelativeResize="0"/>
          <p:nvPr/>
        </p:nvPicPr>
        <p:blipFill>
          <a:blip r:embed="rId3"/>
          <a:srcRect t="5740" b="5740"/>
          <a:stretch/>
        </p:blipFill>
        <p:spPr>
          <a:xfrm>
            <a:off x="687921" y="3431310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231;p40">
            <a:extLst>
              <a:ext uri="{FF2B5EF4-FFF2-40B4-BE49-F238E27FC236}">
                <a16:creationId xmlns:a16="http://schemas.microsoft.com/office/drawing/2014/main" id="{C743E589-88F9-A143-A56D-FBA51BB457D4}"/>
              </a:ext>
            </a:extLst>
          </p:cNvPr>
          <p:cNvPicPr preferRelativeResize="0"/>
          <p:nvPr/>
        </p:nvPicPr>
        <p:blipFill>
          <a:blip r:embed="rId3"/>
          <a:srcRect t="5740" b="5740"/>
          <a:stretch/>
        </p:blipFill>
        <p:spPr>
          <a:xfrm>
            <a:off x="687921" y="2408808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" name="Google Shape;231;p40">
            <a:extLst>
              <a:ext uri="{FF2B5EF4-FFF2-40B4-BE49-F238E27FC236}">
                <a16:creationId xmlns:a16="http://schemas.microsoft.com/office/drawing/2014/main" id="{89A9593F-3DB8-324E-AFA3-A6E8B342C01F}"/>
              </a:ext>
            </a:extLst>
          </p:cNvPr>
          <p:cNvPicPr preferRelativeResize="0"/>
          <p:nvPr/>
        </p:nvPicPr>
        <p:blipFill>
          <a:blip r:embed="rId4"/>
          <a:srcRect t="12289" b="12289"/>
          <a:stretch/>
        </p:blipFill>
        <p:spPr>
          <a:xfrm>
            <a:off x="687921" y="2920059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8;p40">
            <a:extLst>
              <a:ext uri="{FF2B5EF4-FFF2-40B4-BE49-F238E27FC236}">
                <a16:creationId xmlns:a16="http://schemas.microsoft.com/office/drawing/2014/main" id="{4E862636-46F5-B443-8510-1D18A67FCE79}"/>
              </a:ext>
            </a:extLst>
          </p:cNvPr>
          <p:cNvPicPr preferRelativeResize="0"/>
          <p:nvPr/>
        </p:nvPicPr>
        <p:blipFill>
          <a:blip r:embed="rId5"/>
          <a:srcRect t="10047" b="10047"/>
          <a:stretch/>
        </p:blipFill>
        <p:spPr>
          <a:xfrm>
            <a:off x="687921" y="1897556"/>
            <a:ext cx="415050" cy="396003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FF61292F-DB6A-B243-A5D7-9E2A0967CE15}"/>
              </a:ext>
            </a:extLst>
          </p:cNvPr>
          <p:cNvSpPr/>
          <p:nvPr/>
        </p:nvSpPr>
        <p:spPr>
          <a:xfrm>
            <a:off x="2226712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RL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 задаче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скоринга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52EFC64-186D-A84B-B097-AED64A9C034D}"/>
              </a:ext>
            </a:extLst>
          </p:cNvPr>
          <p:cNvCxnSpPr>
            <a:cxnSpLocks/>
            <a:stCxn id="271" idx="2"/>
            <a:endCxn id="22" idx="1"/>
          </p:cNvCxnSpPr>
          <p:nvPr/>
        </p:nvCxnSpPr>
        <p:spPr>
          <a:xfrm rot="16200000" flipH="1">
            <a:off x="1018572" y="2471931"/>
            <a:ext cx="1996352" cy="4199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F20F76-9E9A-E642-B2F6-02B8B29805C2}"/>
              </a:ext>
            </a:extLst>
          </p:cNvPr>
          <p:cNvSpPr txBox="1"/>
          <p:nvPr/>
        </p:nvSpPr>
        <p:spPr>
          <a:xfrm>
            <a:off x="1159119" y="403307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6 -</a:t>
            </a:r>
          </a:p>
        </p:txBody>
      </p:sp>
      <p:pic>
        <p:nvPicPr>
          <p:cNvPr id="32" name="Google Shape;231;p40">
            <a:extLst>
              <a:ext uri="{FF2B5EF4-FFF2-40B4-BE49-F238E27FC236}">
                <a16:creationId xmlns:a16="http://schemas.microsoft.com/office/drawing/2014/main" id="{D43BF09F-1C90-2F40-9161-0EFB9DDE41EC}"/>
              </a:ext>
            </a:extLst>
          </p:cNvPr>
          <p:cNvPicPr preferRelativeResize="0"/>
          <p:nvPr/>
        </p:nvPicPr>
        <p:blipFill>
          <a:blip r:embed="rId3"/>
          <a:srcRect t="5740" b="5740"/>
          <a:stretch/>
        </p:blipFill>
        <p:spPr>
          <a:xfrm>
            <a:off x="697469" y="3942560"/>
            <a:ext cx="415050" cy="39600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622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74940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Обзор игровой индустрии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74940" y="184881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Соревновательные игры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774940" y="249210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Возможности применения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играх </a:t>
            </a:r>
          </a:p>
        </p:txBody>
      </p:sp>
      <p:sp>
        <p:nvSpPr>
          <p:cNvPr id="271" name="Google Shape;271;p52"/>
          <p:cNvSpPr/>
          <p:nvPr/>
        </p:nvSpPr>
        <p:spPr>
          <a:xfrm>
            <a:off x="774940" y="377869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Игры с нулевой суммой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774940" y="313540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Концепция 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Self-play</a:t>
            </a:r>
          </a:p>
        </p:txBody>
      </p:sp>
      <p:cxnSp>
        <p:nvCxnSpPr>
          <p:cNvPr id="274" name="Google Shape;274;p52"/>
          <p:cNvCxnSpPr>
            <a:cxnSpLocks/>
            <a:stCxn id="267" idx="1"/>
            <a:endCxn id="269" idx="1"/>
          </p:cNvCxnSpPr>
          <p:nvPr/>
        </p:nvCxnSpPr>
        <p:spPr>
          <a:xfrm rot="10800000" flipV="1">
            <a:off x="774940" y="1393625"/>
            <a:ext cx="12700" cy="64329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rot="10800000" flipV="1">
            <a:off x="774940" y="2036917"/>
            <a:ext cx="12700" cy="64329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cxnSpLocks/>
            <a:stCxn id="270" idx="1"/>
            <a:endCxn id="272" idx="1"/>
          </p:cNvCxnSpPr>
          <p:nvPr/>
        </p:nvCxnSpPr>
        <p:spPr>
          <a:xfrm rot="10800000" flipV="1">
            <a:off x="774940" y="2680209"/>
            <a:ext cx="12700" cy="64329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8" name="Google Shape;272;p52">
            <a:extLst>
              <a:ext uri="{FF2B5EF4-FFF2-40B4-BE49-F238E27FC236}">
                <a16:creationId xmlns:a16="http://schemas.microsoft.com/office/drawing/2014/main" id="{D431EAF1-5808-7F4D-8FC1-9FBBFE2350DA}"/>
              </a:ext>
            </a:extLst>
          </p:cNvPr>
          <p:cNvSpPr/>
          <p:nvPr/>
        </p:nvSpPr>
        <p:spPr>
          <a:xfrm>
            <a:off x="774940" y="44219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Метрики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self-play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277;p52">
            <a:extLst>
              <a:ext uri="{FF2B5EF4-FFF2-40B4-BE49-F238E27FC236}">
                <a16:creationId xmlns:a16="http://schemas.microsoft.com/office/drawing/2014/main" id="{DC4A3018-ECE4-2B44-A92A-BC0573E577C3}"/>
              </a:ext>
            </a:extLst>
          </p:cNvPr>
          <p:cNvCxnSpPr>
            <a:cxnSpLocks/>
            <a:stCxn id="272" idx="1"/>
            <a:endCxn id="271" idx="1"/>
          </p:cNvCxnSpPr>
          <p:nvPr/>
        </p:nvCxnSpPr>
        <p:spPr>
          <a:xfrm rot="10800000" flipV="1">
            <a:off x="774940" y="3323501"/>
            <a:ext cx="12700" cy="64329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" name="Google Shape;277;p52">
            <a:extLst>
              <a:ext uri="{FF2B5EF4-FFF2-40B4-BE49-F238E27FC236}">
                <a16:creationId xmlns:a16="http://schemas.microsoft.com/office/drawing/2014/main" id="{F7CCCBE8-639F-B943-8316-3A7DD2F0B684}"/>
              </a:ext>
            </a:extLst>
          </p:cNvPr>
          <p:cNvCxnSpPr>
            <a:cxnSpLocks/>
            <a:stCxn id="271" idx="1"/>
            <a:endCxn id="28" idx="1"/>
          </p:cNvCxnSpPr>
          <p:nvPr/>
        </p:nvCxnSpPr>
        <p:spPr>
          <a:xfrm rot="10800000" flipV="1">
            <a:off x="774940" y="3966793"/>
            <a:ext cx="12700" cy="643290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pic>
        <p:nvPicPr>
          <p:cNvPr id="26" name="Google Shape;387;p55">
            <a:extLst>
              <a:ext uri="{FF2B5EF4-FFF2-40B4-BE49-F238E27FC236}">
                <a16:creationId xmlns:a16="http://schemas.microsoft.com/office/drawing/2014/main" id="{117AB50A-82E0-A848-A63A-3432DD20C3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835" y="1127323"/>
            <a:ext cx="3212474" cy="18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30;p60">
            <a:extLst>
              <a:ext uri="{FF2B5EF4-FFF2-40B4-BE49-F238E27FC236}">
                <a16:creationId xmlns:a16="http://schemas.microsoft.com/office/drawing/2014/main" id="{9B82C4FC-381E-BE44-AA5B-3F86B93415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0048" b="49564"/>
          <a:stretch/>
        </p:blipFill>
        <p:spPr>
          <a:xfrm>
            <a:off x="5340835" y="3067894"/>
            <a:ext cx="3212474" cy="175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1691642893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 применять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 игровым задачам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особенности игровых сред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85982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метрики игрового обучения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1323816039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Программировать задачи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игровых окружений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Иметь представление в каких сценариях задействовать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RL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наиболее эффективно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9150</TotalTime>
  <Words>1554</Words>
  <Application>Microsoft Macintosh PowerPoint</Application>
  <PresentationFormat>On-screen Show (16:9)</PresentationFormat>
  <Paragraphs>337</Paragraphs>
  <Slides>51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Google Sans</vt:lpstr>
      <vt:lpstr>Cambria Math</vt:lpstr>
      <vt:lpstr>Bradley Hand</vt:lpstr>
      <vt:lpstr>AkayaTelivigala</vt:lpstr>
      <vt:lpstr>Roboto</vt:lpstr>
      <vt:lpstr>Arial</vt:lpstr>
      <vt:lpstr>Courier New</vt:lpstr>
      <vt:lpstr>Светлая тема</vt:lpstr>
      <vt:lpstr>Светлая тема</vt:lpstr>
      <vt:lpstr>Reinforcement learning In Games</vt:lpstr>
      <vt:lpstr>Проверить, идет ли запись</vt:lpstr>
      <vt:lpstr>Правила вебинара</vt:lpstr>
      <vt:lpstr>Reinforcement learning Proximal Policy Optimization 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Обзор игровой индустрии</vt:lpstr>
      <vt:lpstr>Какие бывают игры</vt:lpstr>
      <vt:lpstr>Объем игрового рынка</vt:lpstr>
      <vt:lpstr>Киберспорт</vt:lpstr>
      <vt:lpstr>Бизнес модели игр</vt:lpstr>
      <vt:lpstr>Бизнес модели игр</vt:lpstr>
      <vt:lpstr>Машинное обучение в игровой индустрии</vt:lpstr>
      <vt:lpstr>Машинное обучение в игровой индустрии</vt:lpstr>
      <vt:lpstr>Обзор подходов  при разработке ИИ  в играх</vt:lpstr>
      <vt:lpstr>Система правил</vt:lpstr>
      <vt:lpstr>Конечные автоматы</vt:lpstr>
      <vt:lpstr>Деревья поведения</vt:lpstr>
      <vt:lpstr>Коллективное поведение</vt:lpstr>
      <vt:lpstr>Адаптивное поведение</vt:lpstr>
      <vt:lpstr>Эмерджентный геймплей</vt:lpstr>
      <vt:lpstr>Успехи RL-агентов  в игровой индустрии</vt:lpstr>
      <vt:lpstr>Победное шествие алгоритмов AlphaGo</vt:lpstr>
      <vt:lpstr>Победное шествие алгоритмов AlphaGo</vt:lpstr>
      <vt:lpstr>Libratus обыгрывает человека в покер</vt:lpstr>
      <vt:lpstr>Покорение киберспорта: Dota 2</vt:lpstr>
      <vt:lpstr>Покорение киберспорта: StarCraft 2</vt:lpstr>
      <vt:lpstr>Покорение киберспорта: StarCraft 2</vt:lpstr>
      <vt:lpstr>Перспективы RL-агентов в играх</vt:lpstr>
      <vt:lpstr>Стратегия self-play</vt:lpstr>
      <vt:lpstr>Self-play</vt:lpstr>
      <vt:lpstr>Как оценить навык агента</vt:lpstr>
      <vt:lpstr>Пример расчета ELO</vt:lpstr>
      <vt:lpstr>Гиперпараметры self-play</vt:lpstr>
      <vt:lpstr>Фреймворки и окружения  для обучения RL-агентов</vt:lpstr>
      <vt:lpstr>VizDoom</vt:lpstr>
      <vt:lpstr>PySC2</vt:lpstr>
      <vt:lpstr>SMAC / SMACV2</vt:lpstr>
      <vt:lpstr>Unity ML Agent Toolkit</vt:lpstr>
      <vt:lpstr>Transformers</vt:lpstr>
      <vt:lpstr>Transformers</vt:lpstr>
      <vt:lpstr>Практика</vt:lpstr>
      <vt:lpstr>Список материалов для изучения</vt:lpstr>
      <vt:lpstr>Вопросы?</vt:lpstr>
      <vt:lpstr>Рефлексия</vt:lpstr>
      <vt:lpstr>Цели вебинара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101</cp:revision>
  <dcterms:modified xsi:type="dcterms:W3CDTF">2024-05-29T15:10:37Z</dcterms:modified>
</cp:coreProperties>
</file>